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94" r:id="rId1"/>
  </p:sldMasterIdLst>
  <p:notesMasterIdLst>
    <p:notesMasterId r:id="rId9"/>
  </p:notesMasterIdLst>
  <p:handoutMasterIdLst>
    <p:handoutMasterId r:id="rId10"/>
  </p:handoutMasterIdLst>
  <p:sldIdLst>
    <p:sldId id="257" r:id="rId2"/>
    <p:sldId id="264" r:id="rId3"/>
    <p:sldId id="275" r:id="rId4"/>
    <p:sldId id="276" r:id="rId5"/>
    <p:sldId id="277" r:id="rId6"/>
    <p:sldId id="272" r:id="rId7"/>
    <p:sldId id="278" r:id="rId8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47" autoAdjust="0"/>
    <p:restoredTop sz="92982" autoAdjust="0"/>
  </p:normalViewPr>
  <p:slideViewPr>
    <p:cSldViewPr snapToGrid="0">
      <p:cViewPr varScale="1">
        <p:scale>
          <a:sx n="87" d="100"/>
          <a:sy n="87" d="100"/>
        </p:scale>
        <p:origin x="-78" y="-4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C86ED-AA12-44EE-B57B-A7D5B9D19D86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F248D0-C15E-4A33-9CC0-4DA04CB44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50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D7AA9-D9E6-4934-ACE3-772AFDD2B612}" type="datetimeFigureOut">
              <a:rPr lang="en-US" smtClean="0"/>
              <a:t>5/5/2019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30CED-A291-4E61-80CD-6D9875C9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583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30CED-A291-4E61-80CD-6D9875C9A8E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009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30CED-A291-4E61-80CD-6D9875C9A8E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3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7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1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4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33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54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138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39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9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75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66800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1316039"/>
            <a:ext cx="12192000" cy="5070475"/>
          </a:xfrm>
        </p:spPr>
        <p:txBody>
          <a:bodyPr/>
          <a:lstStyle>
            <a:lvl1pPr>
              <a:spcBef>
                <a:spcPts val="850"/>
              </a:spcBef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Font typeface="Arial" pitchFamily="34" charset="0"/>
              <a:buChar char="•"/>
              <a:defRPr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46850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26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4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08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4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684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2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299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49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020E3F2-93A5-44B4-A4EF-DC6634B57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4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  <p:sldLayoutId id="2147483712" r:id="rId1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b="0" i="0" u="none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11487" y="337455"/>
            <a:ext cx="8909725" cy="290769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b="1" dirty="0" smtClean="0"/>
              <a:t>A Lightweight Hardware Architecture for IoT Encryption Algorithm 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774332" y="3785569"/>
            <a:ext cx="50722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Khaled Salah, Ph.D.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Lead at Emulation Division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Khaled_mohamed@mentor.com</a:t>
            </a:r>
            <a:r>
              <a:rPr lang="en-US" sz="2400" dirty="0">
                <a:solidFill>
                  <a:srgbClr val="002060"/>
                </a:solidFill>
              </a:rPr>
              <a:t/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0E3F2-93A5-44B4-A4EF-DC6634B57757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587557" y="6174718"/>
            <a:ext cx="47734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56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Design  Automation Conference, 2019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268" y="4922196"/>
            <a:ext cx="3026382" cy="170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46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10951856" y="5867131"/>
            <a:ext cx="5511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20E3F2-93A5-44B4-A4EF-DC6634B5775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95416" y="1492985"/>
            <a:ext cx="1121599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Popular  encryption algorithms such as AES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3DES, TwoFish, Mars, serpent, RSA and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more don’t meet IoT security requirements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terms of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Therefore, different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algorithms known as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lightweight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cryptographic algorithms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been presented in the literature that meet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Those IoT requirements.</a:t>
            </a:r>
          </a:p>
          <a:p>
            <a:pPr lvl="0" algn="just"/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one of the most famous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lightweight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cryptographic algorithms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it was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standardized by NIST in 2012, which provide the algorithm more credibility in its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use.</a:t>
            </a:r>
          </a:p>
          <a:p>
            <a:pPr lvl="0" algn="just"/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this work, A new implementation to PRESENT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“a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lightweight encryption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algorithm”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presented which provides less power and less area than </a:t>
            </a:r>
            <a:r>
              <a:rPr 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related </a:t>
            </a:r>
            <a:r>
              <a:rPr 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work.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344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</a:t>
            </a:r>
            <a:r>
              <a:rPr lang="en-US" dirty="0" smtClean="0"/>
              <a:t>idea: The Algorithm</a:t>
            </a:r>
            <a:endParaRPr lang="en-US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10951856" y="5867131"/>
            <a:ext cx="5511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20E3F2-93A5-44B4-A4EF-DC6634B57757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52400" y="1166413"/>
                <a:ext cx="11215991" cy="44627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buFont typeface="Wingdings" panose="05000000000000000000" pitchFamily="2" charset="2"/>
                  <a:buChar char="§"/>
                </a:pPr>
                <a:r>
                  <a:rPr lang="en-US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PRESENT is :</a:t>
                </a:r>
              </a:p>
              <a:p>
                <a:pPr marL="1257300" lvl="2" indent="-342900" algn="just">
                  <a:buFontTx/>
                  <a:buChar char="-"/>
                </a:pP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ultra-low power encryption algorithm that is based on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Substitution (nonlinear transformation) and Permutation ( linear transformation) network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57300" lvl="2" indent="-342900" algn="just">
                  <a:buFontTx/>
                  <a:buChar char="-"/>
                </a:pP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 a 64-bit input plaint text and either 80-bit or 128-bit key. </a:t>
                </a:r>
                <a:endPara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257300" lvl="2" indent="-342900" algn="just">
                  <a:buFontTx/>
                  <a:buChar char="-"/>
                </a:pP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 has a 31-round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operation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each round:</a:t>
                </a:r>
              </a:p>
              <a:p>
                <a:pPr marL="1714500" lvl="3" indent="-342900" algn="just">
                  <a:buFontTx/>
                  <a:buChar char="-"/>
                </a:pP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 XOR operation is introduced with round Key Ki. </a:t>
                </a:r>
              </a:p>
              <a:p>
                <a:pPr lvl="3" algn="just"/>
                <a:r>
                  <a:rPr lang="en-US" sz="2000" dirty="0" smtClean="0"/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⨁</m:t>
                    </m:r>
                    <m:sSub>
                      <m:sSubPr>
                        <m:ctrlPr>
                          <a:rPr lang="en-US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dirty="0"/>
                  <a:t> where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32</m:t>
                    </m:r>
                  </m:oMath>
                </a14:m>
                <a:endParaRPr lang="en-US" sz="3200" dirty="0"/>
              </a:p>
              <a:p>
                <a:pPr marL="1714500" lvl="3" indent="-342900" algn="just">
                  <a:buFontTx/>
                  <a:buChar char="-"/>
                </a:pP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substitution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permutation are performed once every round. </a:t>
                </a:r>
                <a:endPara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714500" lvl="3" indent="-342900" algn="just">
                  <a:buFontTx/>
                  <a:buChar char="-"/>
                </a:pPr>
                <a:endPara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714500" lvl="3" indent="-342900" algn="just">
                  <a:buFontTx/>
                  <a:buChar char="-"/>
                </a:pPr>
                <a:endPara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714500" lvl="3" indent="-342900" algn="just">
                  <a:buFontTx/>
                  <a:buChar char="-"/>
                </a:pP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714500" lvl="3" indent="-342900" algn="just">
                  <a:buFontTx/>
                  <a:buChar char="-"/>
                </a:pPr>
                <a:endPara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714500" lvl="3" indent="-342900" algn="just">
                  <a:buFontTx/>
                  <a:buChar char="-"/>
                </a:pP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 key is generated for each 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round.</a:t>
                </a:r>
              </a:p>
              <a:p>
                <a:pPr marL="1714500" lvl="3" indent="-342900" algn="just">
                  <a:buFontTx/>
                  <a:buChar char="-"/>
                </a:pP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Decryption </a:t>
                </a:r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inverse of the encryption process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166413"/>
                <a:ext cx="11215991" cy="4462760"/>
              </a:xfrm>
              <a:prstGeom prst="rect">
                <a:avLst/>
              </a:prstGeom>
              <a:blipFill rotWithShape="1">
                <a:blip r:embed="rId2"/>
                <a:stretch>
                  <a:fillRect l="-707" t="-1093" r="-543" b="-15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E056B26-3592-4260-99E1-280054869677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5" t="48868" r="19167"/>
          <a:stretch/>
        </p:blipFill>
        <p:spPr>
          <a:xfrm>
            <a:off x="2503715" y="3726715"/>
            <a:ext cx="3744685" cy="6493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85DB946-F094-47D9-BA71-67A7E5EC4DC5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69"/>
          <a:stretch/>
        </p:blipFill>
        <p:spPr>
          <a:xfrm>
            <a:off x="6248400" y="3695460"/>
            <a:ext cx="4741741" cy="136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29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</a:t>
            </a:r>
            <a:r>
              <a:rPr lang="en-US" dirty="0" smtClean="0"/>
              <a:t>idea: The Proposed Architecture</a:t>
            </a:r>
            <a:endParaRPr lang="en-US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10951856" y="5867131"/>
            <a:ext cx="5511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20E3F2-93A5-44B4-A4EF-DC6634B57757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75" y="1555713"/>
            <a:ext cx="4495485" cy="27214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o="urn:schemas-microsoft-com:office:office" xmlns:v="urn:schemas-microsoft-com:vml" xmlns:w10="urn:schemas-microsoft-com:office:word" xmlns:w="http://schemas.openxmlformats.org/wordprocessingml/2006/main" xmlns="" xmlns:a16="http://schemas.microsoft.com/office/drawing/2014/main" xmlns:lc="http://schemas.openxmlformats.org/drawingml/2006/lockedCanvas" id="{51E6A85A-31FB-40B9-AD2C-E289BE53D59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999" y="1621579"/>
            <a:ext cx="3988439" cy="223196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979895" y="1230867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Encryption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24342" y="1252247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Decryption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40971" y="48332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32171" y="4157400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4 main blocks for the Present: AddRoundKey, S-box, P-layer and key schedule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They are working in the following manner.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Step1: plaintext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key are stored in a register.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Step2: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plaintext is XORed with the key.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Step3: 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substitutional step is done to provide the confusion needed.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Step4: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is permuted and stored in the register and the counter is increased by 1 and so on.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912428" y="4048427"/>
            <a:ext cx="49856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decryption core, the overall steps are similar to the ones explained in the case of encryption but with some key differences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s-box, permutation and key scheduling units are replaced with their inverse modules.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inverse permutation layer is carried out before the inverse s-box layer. </a:t>
            </a:r>
          </a:p>
        </p:txBody>
      </p:sp>
    </p:spTree>
    <p:extLst>
      <p:ext uri="{BB962C8B-B14F-4D97-AF65-F5344CB8AC3E}">
        <p14:creationId xmlns:p14="http://schemas.microsoft.com/office/powerpoint/2010/main" val="26250649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r>
              <a:rPr lang="en-US" baseline="30000" dirty="0" smtClean="0"/>
              <a:t>1</a:t>
            </a:r>
            <a:endParaRPr lang="en-US" baseline="30000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10951856" y="5867131"/>
            <a:ext cx="5511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20E3F2-93A5-44B4-A4EF-DC6634B57757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73" y="1604781"/>
            <a:ext cx="4858702" cy="30216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78050" y="4812268"/>
            <a:ext cx="5032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Original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images versus encrypted and decrypted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567" y="2477871"/>
            <a:ext cx="5479548" cy="224731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40050" y="1873125"/>
            <a:ext cx="3479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Results for correlation and entropy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1674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10951856" y="5867131"/>
            <a:ext cx="55116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20E3F2-93A5-44B4-A4EF-DC6634B5775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1730" y="1295124"/>
            <a:ext cx="108129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test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encryption/decryption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algorithm, we connect them back to back.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consumption is about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210 mW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is less power than the related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work. Moreover, the overall area is less than the related  work.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/>
              <a:t>  </a:t>
            </a:r>
          </a:p>
          <a:p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985181"/>
              </p:ext>
            </p:extLst>
          </p:nvPr>
        </p:nvGraphicFramePr>
        <p:xfrm>
          <a:off x="468087" y="3654652"/>
          <a:ext cx="10199914" cy="20171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5712"/>
                <a:gridCol w="1710045"/>
                <a:gridCol w="1712056"/>
                <a:gridCol w="1710045"/>
                <a:gridCol w="1712056"/>
              </a:tblGrid>
              <a:tr h="2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Metric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[1]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[2]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[3]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This Work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63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Latency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(clock cycles)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 Freq (MHz)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Throughput (Mbps)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FPGA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slices (Vertex 7)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(mW)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245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152400" y="5782133"/>
            <a:ext cx="67382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 A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Bogdanov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PRESENT: An Ultra-Lightweight Block Cipher, in Cryptographic Hardware and Embedded Systems – CHES, 2007.</a:t>
            </a:r>
          </a:p>
          <a:p>
            <a:pPr lvl="0" fontAlgn="base"/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 </a:t>
            </a:r>
            <a:r>
              <a:rPr lang="en-US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Borghoff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J., Knudsen, L. R., Leander, G., &amp; Thomsen, S. S. (2011, February). Cryptanalysis of PRESENT-like ciphers with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[3] secret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S-boxes. In International Workshop on Fast Software Encryption (pp. 270-289). Springer, Berlin, Heidelberg.</a:t>
            </a:r>
          </a:p>
          <a:p>
            <a:pPr lvl="0" fontAlgn="base"/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[3]  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Pospiil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J., &amp; 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Novotný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 (2012, September). Evaluating cryptanalytical </a:t>
            </a:r>
            <a:r>
              <a:rPr lang="en-US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strength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lightweight cipher present on reconfigurable hardware. In Digital System Design (DSD), 2012 15th 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Euromicro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Conference on (pp. 560-567). IEEE.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B19C531-AA8C-4DAD-A664-FD165A33725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743" y="1599613"/>
            <a:ext cx="6466113" cy="13068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48289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4559301" y="2725738"/>
            <a:ext cx="22060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/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16021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10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&quot;/&gt;&lt;property id=&quot;20307&quot; value=&quot;257&quot;/&gt;&lt;/object&gt;&lt;object type=&quot;3&quot; unique_id=&quot;16904&quot;&gt;&lt;property id=&quot;20148&quot; value=&quot;5&quot;/&gt;&lt;property id=&quot;20300&quot; value=&quot;Slide 6 - &amp;quot;Summary&amp;quot;&quot;/&gt;&lt;property id=&quot;20307&quot; value=&quot;263&quot;/&gt;&lt;/object&gt;&lt;object type=&quot;3&quot; unique_id=&quot;16982&quot;&gt;&lt;property id=&quot;20148&quot; value=&quot;5&quot;/&gt;&lt;property id=&quot;20300&quot; value=&quot;Slide 2 - &amp;quot;Motivation&amp;quot;&quot;/&gt;&lt;property id=&quot;20307&quot; value=&quot;264&quot;/&gt;&lt;/object&gt;&lt;object type=&quot;3&quot; unique_id=&quot;43599&quot;&gt;&lt;property id=&quot;20148&quot; value=&quot;5&quot;/&gt;&lt;property id=&quot;20300&quot; value=&quot;Slide 3 - &amp;quot;Main idea1&amp;quot;&quot;/&gt;&lt;property id=&quot;20307&quot; value=&quot;270&quot;/&gt;&lt;/object&gt;&lt;object type=&quot;3&quot; unique_id=&quot;43600&quot;&gt;&lt;property id=&quot;20148&quot; value=&quot;5&quot;/&gt;&lt;property id=&quot;20300&quot; value=&quot;Slide 4 - &amp;quot;Main idea2&amp;quot;&quot;/&gt;&lt;property id=&quot;20307&quot; value=&quot;271&quot;/&gt;&lt;/object&gt;&lt;object type=&quot;3&quot; unique_id=&quot;43601&quot;&gt;&lt;property id=&quot;20148&quot; value=&quot;5&quot;/&gt;&lt;property id=&quot;20300&quot; value=&quot;Slide 5 - &amp;quot;Evidence&amp;quot;&quot;/&gt;&lt;property id=&quot;20307&quot; value=&quot;272&quot;/&gt;&lt;/object&gt;&lt;/object&gt;&lt;object type=&quot;8&quot; unique_id=&quot;10208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1207</TotalTime>
  <Words>651</Words>
  <Application>Microsoft Office PowerPoint</Application>
  <PresentationFormat>Custom</PresentationFormat>
  <Paragraphs>93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Parallax</vt:lpstr>
      <vt:lpstr>PowerPoint Presentation</vt:lpstr>
      <vt:lpstr>Motivation</vt:lpstr>
      <vt:lpstr>Main idea: The Algorithm</vt:lpstr>
      <vt:lpstr>Main idea: The Proposed Architecture</vt:lpstr>
      <vt:lpstr>Evidence1</vt:lpstr>
      <vt:lpstr>Evidence2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youssef ramzy</dc:creator>
  <cp:lastModifiedBy>Mohamed, Khaled</cp:lastModifiedBy>
  <cp:revision>113</cp:revision>
  <dcterms:created xsi:type="dcterms:W3CDTF">2016-06-30T20:15:41Z</dcterms:created>
  <dcterms:modified xsi:type="dcterms:W3CDTF">2019-05-05T07:48:45Z</dcterms:modified>
</cp:coreProperties>
</file>